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7373600" cy="10287000"/>
  <p:notesSz cx="6858000" cy="9144000"/>
  <p:embeddedFontLst>
    <p:embeddedFont>
      <p:font typeface="Arvo" panose="02000000000000000000" pitchFamily="2" charset="77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  <p:embeddedFont>
      <p:font typeface="Source Sans Pro SemiBold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80" d="100"/>
          <a:sy n="80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65df3dde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65df3dde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65df3dde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65df3dde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65df3dde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65df3dde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65df3dde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65df3dde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5df3dde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5df3dde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65df3dde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65df3dde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65df3dded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765df3dded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ef40a736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4ef40a736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36435ce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g336435ce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4ef5778cd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4ef5778cd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765df3dde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765df3dde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65df3dde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765df3dde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65df3dde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65df3dde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5df3dde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765df3dde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65df3dde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65df3dde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65df3dde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701" y="685800"/>
            <a:ext cx="579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65df3dde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>
            <a:spLocks noGrp="1"/>
          </p:cNvSpPr>
          <p:nvPr>
            <p:ph type="sldNum" idx="12"/>
          </p:nvPr>
        </p:nvSpPr>
        <p:spPr>
          <a:xfrm>
            <a:off x="16097670" y="9326433"/>
            <a:ext cx="1042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6750" tIns="176750" rIns="176750" bIns="1767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tion">
  <p:cSld name="1_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>
            <a:spLocks noGrp="1"/>
          </p:cNvSpPr>
          <p:nvPr>
            <p:ph type="sldNum" idx="12"/>
          </p:nvPr>
        </p:nvSpPr>
        <p:spPr>
          <a:xfrm>
            <a:off x="16097669" y="9326432"/>
            <a:ext cx="1042672" cy="78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75" tIns="121975" rIns="121975" bIns="1219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">
  <p:cSld name="Big number 1">
    <p:bg>
      <p:bgPr>
        <a:solidFill>
          <a:srgbClr val="1BB58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 - 3 blocks - 2 images">
  <p:cSld name="MASTRO1 copia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66890" y="9422542"/>
            <a:ext cx="1108500" cy="4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2214106" y="9612680"/>
            <a:ext cx="27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RO1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sldNum" idx="12"/>
          </p:nvPr>
        </p:nvSpPr>
        <p:spPr>
          <a:xfrm>
            <a:off x="2214106" y="9612680"/>
            <a:ext cx="27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RO1 copia">
  <p:cSld name="MASTRO1 copia_1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66890" y="9422542"/>
            <a:ext cx="1108500" cy="4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2214106" y="9612680"/>
            <a:ext cx="27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ontserrat"/>
              <a:buNone/>
              <a:defRPr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6097669" y="9326433"/>
            <a:ext cx="1042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6750" tIns="176750" rIns="176750" bIns="176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B580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3788029" y="419631"/>
            <a:ext cx="15605933" cy="155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0263" y="1777902"/>
            <a:ext cx="4154001" cy="129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8247" y="1624499"/>
            <a:ext cx="4365102" cy="1300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1832850" y="4097675"/>
            <a:ext cx="13707900" cy="4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6750" tIns="176750" rIns="176750" bIns="17675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r>
              <a:rPr lang="en" sz="6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Connecting </a:t>
            </a:r>
            <a:r>
              <a:rPr lang="en" sz="6000" b="1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People</a:t>
            </a:r>
            <a:r>
              <a:rPr lang="en" sz="6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and </a:t>
            </a:r>
            <a:r>
              <a:rPr lang="en" sz="6000" b="1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Data</a:t>
            </a:r>
            <a:br>
              <a:rPr lang="en" sz="6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</a:br>
            <a:r>
              <a:rPr lang="en" sz="6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to Improve Lives</a:t>
            </a:r>
            <a:endParaRPr sz="6000" b="0" i="0" u="none" strike="noStrike" cap="non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endParaRPr sz="6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r>
              <a:rPr lang="en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January 17, 2020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r>
              <a:rPr lang="en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Threshold Analysis for Somalia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r>
              <a:rPr lang="en"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Eleonore Fournier-Tombs, Data Scientist</a:t>
            </a:r>
            <a:endParaRPr sz="24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9627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Sub-National Level Analysis - Awdal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1098" y="338800"/>
            <a:ext cx="4192349" cy="36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725" y="2194475"/>
            <a:ext cx="10680650" cy="65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9627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Sub-National Level Analysis - Sanaag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50" y="1719100"/>
            <a:ext cx="10533149" cy="68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8375" y="243000"/>
            <a:ext cx="3855450" cy="34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9627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Sub-National Level Analysis - Sool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400" y="2160125"/>
            <a:ext cx="10634949" cy="64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3750" y="258575"/>
            <a:ext cx="4463325" cy="38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9627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Sub-National Level Analysis - Bari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0775" y="274175"/>
            <a:ext cx="4208051" cy="34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250" y="2487425"/>
            <a:ext cx="11148349" cy="65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9627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Sub-National Level Analysis - Nugaal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250" y="2160125"/>
            <a:ext cx="10789224" cy="66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3675" y="352100"/>
            <a:ext cx="3687023" cy="31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10389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Sub-National Level Analysis - Hiraan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450" y="165050"/>
            <a:ext cx="3902152" cy="334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950" y="2067763"/>
            <a:ext cx="11417424" cy="70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B58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 amt="39000"/>
          </a:blip>
          <a:srcRect/>
          <a:stretch/>
        </p:blipFill>
        <p:spPr>
          <a:xfrm>
            <a:off x="-516925" y="-661475"/>
            <a:ext cx="18440400" cy="1158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1706400" y="3539325"/>
            <a:ext cx="139608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6750" tIns="176750" rIns="176750" bIns="176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r>
              <a:rPr lang="en" sz="6000" b="1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Next steps:</a:t>
            </a:r>
            <a:endParaRPr sz="6000" b="1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endParaRPr sz="6000" b="1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vo"/>
              <a:buAutoNum type="arabicPeriod"/>
            </a:pPr>
            <a:r>
              <a:rPr lang="en" sz="6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At the sub-national level, examining which parts of the thresholds were triggered</a:t>
            </a:r>
            <a:endParaRPr sz="6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vo"/>
              <a:buAutoNum type="arabicPeriod"/>
            </a:pPr>
            <a:r>
              <a:rPr lang="en" sz="6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Identifying correlated datasets to threshold analysis</a:t>
            </a:r>
            <a:endParaRPr sz="6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vo"/>
              <a:buAutoNum type="arabicPeriod"/>
            </a:pPr>
            <a:r>
              <a:rPr lang="en" sz="6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Refining the analysis and understanding the difference between this and the WB analysis</a:t>
            </a:r>
            <a:endParaRPr sz="6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2912425" y="7926675"/>
            <a:ext cx="100089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B58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4751100" y="2135400"/>
            <a:ext cx="7871400" cy="4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6750" tIns="176750" rIns="176750" bIns="176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r>
              <a:rPr lang="en" sz="72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Thank you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endParaRPr sz="3600" b="1" i="0" u="none" strike="noStrike" cap="non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r>
              <a:rPr lang="en" sz="4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centre.</a:t>
            </a:r>
            <a:r>
              <a:rPr lang="en" sz="480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hu</a:t>
            </a:r>
            <a:r>
              <a:rPr lang="en" sz="48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mdata.org  </a:t>
            </a:r>
            <a:br>
              <a:rPr lang="en" sz="48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</a:br>
            <a:r>
              <a:rPr lang="en" sz="3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  </a:t>
            </a:r>
            <a:r>
              <a:rPr lang="en" sz="3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  humdata   |  </a:t>
            </a:r>
            <a:r>
              <a:rPr lang="en" sz="3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centrehumdata</a:t>
            </a:r>
            <a:r>
              <a:rPr lang="en" sz="300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@un.org</a:t>
            </a:r>
            <a:endParaRPr sz="3600" b="1" i="0" u="none" strike="noStrike" cap="none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350" y="7647646"/>
            <a:ext cx="3344515" cy="104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2547" y="7491656"/>
            <a:ext cx="3514477" cy="104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6125" y="5577648"/>
            <a:ext cx="482377" cy="48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B580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0"/>
          <p:cNvPicPr preferRelativeResize="0"/>
          <p:nvPr/>
        </p:nvPicPr>
        <p:blipFill rotWithShape="1">
          <a:blip r:embed="rId3">
            <a:alphaModFix amt="39000"/>
          </a:blip>
          <a:srcRect/>
          <a:stretch/>
        </p:blipFill>
        <p:spPr>
          <a:xfrm>
            <a:off x="-516925" y="-661475"/>
            <a:ext cx="18440400" cy="115840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1706400" y="3539325"/>
            <a:ext cx="139608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6750" tIns="176750" rIns="176750" bIns="176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vo"/>
              <a:buNone/>
            </a:pPr>
            <a:r>
              <a:rPr lang="en" sz="6000" b="1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Overview:</a:t>
            </a:r>
            <a:endParaRPr sz="6000" b="1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vo"/>
              <a:buAutoNum type="arabicPeriod"/>
            </a:pPr>
            <a:r>
              <a:rPr lang="en" sz="6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Summary of methodology</a:t>
            </a:r>
            <a:endParaRPr sz="6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vo"/>
              <a:buAutoNum type="arabicPeriod"/>
            </a:pPr>
            <a:r>
              <a:rPr lang="en" sz="6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National-level analysis</a:t>
            </a:r>
            <a:endParaRPr sz="6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vo"/>
              <a:buAutoNum type="arabicPeriod"/>
            </a:pPr>
            <a:r>
              <a:rPr lang="en" sz="6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Sub-national analysis</a:t>
            </a:r>
            <a:endParaRPr sz="6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vo"/>
              <a:buAutoNum type="arabicPeriod"/>
            </a:pPr>
            <a:r>
              <a:rPr lang="en" sz="6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Next steps</a:t>
            </a:r>
            <a:endParaRPr sz="60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5" name="Google Shape;35;p10"/>
          <p:cNvSpPr txBox="1"/>
          <p:nvPr/>
        </p:nvSpPr>
        <p:spPr>
          <a:xfrm>
            <a:off x="2912425" y="7926675"/>
            <a:ext cx="100089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9627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Summary of methodology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" name="Google Shape;41;p11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SzPts val="4800"/>
              <a:buFont typeface="Arvo"/>
              <a:buChar char="➔"/>
            </a:pPr>
            <a:r>
              <a:rPr lang="en" sz="4800" b="1">
                <a:solidFill>
                  <a:srgbClr val="262D32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Data sources: </a:t>
            </a: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914400" lvl="1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SzPts val="4800"/>
              <a:buFont typeface="Arvo"/>
              <a:buChar char="◆"/>
            </a:pPr>
            <a:r>
              <a:rPr lang="en" sz="3600">
                <a:solidFill>
                  <a:srgbClr val="262D32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IPC data extracted from http://www.ipcinfo.org</a:t>
            </a:r>
            <a:endParaRPr sz="3600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SzPts val="4800"/>
              <a:buFont typeface="Arvo"/>
              <a:buChar char="➔"/>
            </a:pPr>
            <a:r>
              <a:rPr lang="en" sz="4800" b="1">
                <a:solidFill>
                  <a:srgbClr val="262D32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Threshold calculations:</a:t>
            </a: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SzPts val="3600"/>
              <a:buFont typeface="Arvo"/>
              <a:buChar char="◆"/>
            </a:pPr>
            <a:r>
              <a:rPr lang="en" sz="3600">
                <a:solidFill>
                  <a:srgbClr val="262D32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At least 20% of the population projected to be at IPC 3 or more </a:t>
            </a:r>
            <a:endParaRPr sz="3600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SzPts val="3600"/>
              <a:buFont typeface="Arvo"/>
              <a:buChar char="◆"/>
            </a:pPr>
            <a:r>
              <a:rPr lang="en" sz="3600">
                <a:solidFill>
                  <a:srgbClr val="262D32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One of the following two options:</a:t>
            </a:r>
            <a:endParaRPr sz="3600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1371600" lvl="2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SzPts val="3600"/>
              <a:buFont typeface="Arvo"/>
              <a:buChar char="●"/>
            </a:pPr>
            <a:r>
              <a:rPr lang="en" sz="3600">
                <a:solidFill>
                  <a:srgbClr val="262D32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An increase of 5% projected for IPC 3 or more OR</a:t>
            </a:r>
            <a:endParaRPr sz="3600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1371600" lvl="2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SzPts val="3600"/>
              <a:buFont typeface="Arvo"/>
              <a:buChar char="●"/>
            </a:pPr>
            <a:r>
              <a:rPr lang="en" sz="3600">
                <a:solidFill>
                  <a:srgbClr val="262D32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2.5% of the population projected to be at IPC 4 or more</a:t>
            </a:r>
            <a:endParaRPr sz="3600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B58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3">
            <a:alphaModFix amt="39000"/>
          </a:blip>
          <a:srcRect/>
          <a:stretch/>
        </p:blipFill>
        <p:spPr>
          <a:xfrm>
            <a:off x="-516925" y="-661475"/>
            <a:ext cx="18440400" cy="1158402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1706400" y="3539325"/>
            <a:ext cx="139608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6750" tIns="176750" rIns="176750" bIns="176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6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National Level Analysis</a:t>
            </a:r>
            <a:endParaRPr sz="6000" b="1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8" name="Google Shape;48;p12"/>
          <p:cNvSpPr txBox="1"/>
          <p:nvPr/>
        </p:nvSpPr>
        <p:spPr>
          <a:xfrm>
            <a:off x="2912425" y="7926675"/>
            <a:ext cx="100089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9627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National Level Analysis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675" y="1561500"/>
            <a:ext cx="13847576" cy="71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9627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National Level Analysis - Breakdown of Threshold Components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049" y="5545300"/>
            <a:ext cx="8470750" cy="44611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0505200" y="1465100"/>
            <a:ext cx="5673600" cy="3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62D32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Option 1: </a:t>
            </a:r>
            <a:r>
              <a:rPr lang="en" sz="2400">
                <a:solidFill>
                  <a:srgbClr val="262D32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At least 20% of the population projected to be at IPC 3 or more </a:t>
            </a:r>
            <a:endParaRPr sz="2400">
              <a:solidFill>
                <a:srgbClr val="262D32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62D32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62D32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Option 2: </a:t>
            </a:r>
            <a:r>
              <a:rPr lang="en" sz="2400">
                <a:solidFill>
                  <a:srgbClr val="262D32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An increase of 5% projected for IPC 3 or more</a:t>
            </a:r>
            <a:endParaRPr sz="2400">
              <a:solidFill>
                <a:srgbClr val="262D32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62D32"/>
              </a:solidFill>
              <a:highlight>
                <a:schemeClr val="lt1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62D32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Option 3: </a:t>
            </a:r>
            <a:r>
              <a:rPr lang="en" sz="2400">
                <a:solidFill>
                  <a:srgbClr val="262D32"/>
                </a:solidFill>
                <a:highlight>
                  <a:schemeClr val="lt1"/>
                </a:highlight>
                <a:latin typeface="Arvo"/>
                <a:ea typeface="Arvo"/>
                <a:cs typeface="Arvo"/>
                <a:sym typeface="Arvo"/>
              </a:rPr>
              <a:t>2.5% of the population projected to be at IPC 4 or more</a:t>
            </a:r>
            <a:endParaRPr sz="2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050" y="5540825"/>
            <a:ext cx="8731805" cy="44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25" y="1209350"/>
            <a:ext cx="8470751" cy="432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B580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 amt="39000"/>
          </a:blip>
          <a:srcRect/>
          <a:stretch/>
        </p:blipFill>
        <p:spPr>
          <a:xfrm>
            <a:off x="-516925" y="-661475"/>
            <a:ext cx="18440400" cy="1158402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706400" y="3539325"/>
            <a:ext cx="139608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6750" tIns="176750" rIns="176750" bIns="176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6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Sub-National Level Analysis</a:t>
            </a:r>
            <a:endParaRPr sz="6000" b="1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912425" y="7926675"/>
            <a:ext cx="100089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962726" y="74405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Sub-National Level Analysis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50" y="2113325"/>
            <a:ext cx="16082326" cy="54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932689" y="252500"/>
            <a:ext cx="15510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550" tIns="55550" rIns="55550" bIns="55550" anchor="ctr" anchorCtr="0">
            <a:no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rgbClr val="262D32"/>
              </a:buClr>
              <a:buFont typeface="Montserrat"/>
              <a:buNone/>
            </a:pPr>
            <a:r>
              <a:rPr lang="en" sz="2000" b="1">
                <a:solidFill>
                  <a:srgbClr val="1BB5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Sub-National Level Analysis</a:t>
            </a:r>
            <a:endParaRPr sz="2000" b="1">
              <a:solidFill>
                <a:srgbClr val="1BB5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304450" y="3514775"/>
            <a:ext cx="12970500" cy="4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62D32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BB580"/>
              </a:solidFill>
              <a:highlight>
                <a:srgbClr val="FFFFFF"/>
              </a:highlight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00" y="796563"/>
            <a:ext cx="5040700" cy="39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553" y="721375"/>
            <a:ext cx="5285226" cy="405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989025"/>
            <a:ext cx="5970146" cy="44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0775" y="4936213"/>
            <a:ext cx="5674126" cy="443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24900" y="4898976"/>
            <a:ext cx="5848701" cy="452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03725" y="751538"/>
            <a:ext cx="5099102" cy="396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ntre for humdat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256</Words>
  <Application>Microsoft Macintosh PowerPoint</Application>
  <PresentationFormat>Custom</PresentationFormat>
  <Paragraphs>59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Montserrat</vt:lpstr>
      <vt:lpstr>Arvo</vt:lpstr>
      <vt:lpstr>Source Sans Pro</vt:lpstr>
      <vt:lpstr>Source Sans Pro SemiBold</vt:lpstr>
      <vt:lpstr>Arial</vt:lpstr>
      <vt:lpstr>Centre for humdata</vt:lpstr>
      <vt:lpstr>Connecting People and Data to Improve Lives  January 17, 2020 Threshold Analysis for Somalia Eleonore Fournier-Tombs, Data Scientist</vt:lpstr>
      <vt:lpstr>Overview: Summary of methodology National-level analysis Sub-national analysis Next steps</vt:lpstr>
      <vt:lpstr>PowerPoint Presentation</vt:lpstr>
      <vt:lpstr>National Level Analysis</vt:lpstr>
      <vt:lpstr>PowerPoint Presentation</vt:lpstr>
      <vt:lpstr>PowerPoint Presentation</vt:lpstr>
      <vt:lpstr>Sub-National Level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steps:  At the sub-national level, examining which parts of the thresholds were triggered Identifying correlated datasets to threshold analysis Refining the analysis and understanding the difference between this and the WB analysis</vt:lpstr>
      <vt:lpstr>Thank you   centre.humdata.org         humdata   |  centrehumdata@un.org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People and Data to Improve Lives  January 17, 2020 Threshold Analysis for Somalia Eleonore Fournier-Tombs, Data Scientist</dc:title>
  <cp:lastModifiedBy>Eleonore Fournier-Tombs</cp:lastModifiedBy>
  <cp:revision>1</cp:revision>
  <dcterms:modified xsi:type="dcterms:W3CDTF">2020-01-20T18:00:21Z</dcterms:modified>
</cp:coreProperties>
</file>